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69" r:id="rId2"/>
    <p:sldId id="270" r:id="rId3"/>
    <p:sldId id="268" r:id="rId4"/>
    <p:sldId id="273" r:id="rId5"/>
    <p:sldId id="271" r:id="rId6"/>
    <p:sldId id="259" r:id="rId7"/>
    <p:sldId id="272" r:id="rId8"/>
    <p:sldId id="258" r:id="rId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3E6EA8"/>
    <a:srgbClr val="548123"/>
    <a:srgbClr val="A13B39"/>
    <a:srgbClr val="A80000"/>
    <a:srgbClr val="705690"/>
    <a:srgbClr val="5C4676"/>
    <a:srgbClr val="345C8C"/>
    <a:srgbClr val="674F83"/>
    <a:srgbClr val="607731"/>
    <a:srgbClr val="00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944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35894552-F2F5-464D-ACAE-5189C0329F3E}" type="datetimeFigureOut">
              <a:rPr lang="en-US"/>
              <a:pPr/>
              <a:t>11/21/2014</a:t>
            </a:fld>
            <a:endParaRPr lang="en-US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40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996CC15-E4AF-4190-8E31-EC7016E236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03993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054F74CC-FBF6-41D6-A597-F5B468575434}" type="datetimeFigureOut">
              <a:rPr lang="en-US"/>
              <a:pPr/>
              <a:t>11/21/2014</a:t>
            </a:fld>
            <a:endParaRPr lang="en-US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61D4A0E-917A-43D9-A536-9B8AB25B05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005819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24F06-DEE6-4EC8-99C7-380E7E57B79D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F78FB-6E69-4955-A5E6-E76C7642C9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6256D-E219-46CE-80DF-6F171FC4C1DE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BEC3C-E516-42A5-9648-F4EFC27937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5A1B-A6BE-4D95-973A-6CD8B4E790C0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B9D16A-D57E-436F-9813-F9C337CF87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PT_Template_Backgrounds_1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746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DoD_logo_3x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96200" y="5445125"/>
            <a:ext cx="1412875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169025"/>
            <a:ext cx="8001000" cy="30797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>
                <a:solidFill>
                  <a:schemeClr val="bg1"/>
                </a:solidFill>
                <a:latin typeface="Goudy Old Style" charset="0"/>
                <a:cs typeface="Goudy Old Style" charset="0"/>
              </a:rPr>
              <a:t>Sponsored by the Office of the Under Secretary of Defense for Personnel and Readiness (OUSD P&amp;R)</a:t>
            </a:r>
          </a:p>
        </p:txBody>
      </p:sp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3813"/>
            <a:ext cx="2719388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8595" y="2059781"/>
            <a:ext cx="8786813" cy="7143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/>
          <a:lstStyle/>
          <a:p>
            <a:pPr lvl="0"/>
            <a:r>
              <a:rPr lang="en-US" smtClean="0">
                <a:sym typeface="Helvetica Neue Bold Condensed" charset="0"/>
              </a:rPr>
              <a:t>Click to edit Master title style</a:t>
            </a:r>
            <a:endParaRPr lang="en-US" dirty="0">
              <a:sym typeface="Helvetica Neue Bold Condensed" charset="0"/>
            </a:endParaRP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179388" y="2776728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27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180912" y="3243503"/>
            <a:ext cx="8786812" cy="4572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Baskerville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191139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DL_Logo_NEW2013_Blue-Outlined-Letters.pn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223838"/>
            <a:ext cx="1582738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6533909" cy="723921"/>
          </a:xfrm>
        </p:spPr>
        <p:txBody>
          <a:bodyPr>
            <a:normAutofit/>
          </a:bodyPr>
          <a:lstStyle>
            <a:lvl1pPr algn="l">
              <a:defRPr sz="3600">
                <a:latin typeface="Georgia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508"/>
            <a:ext cx="8229600" cy="490265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D5ACD7-2E58-4776-8362-DBC87AD3CD30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9302D8-8716-4180-B519-48CA568E42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A5F75A-C252-4698-8189-7FE379AC6020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B1FD59-C835-4F41-A5F2-55E90C06F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2B1639-3FBB-4BCD-BF68-D6C231194E32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08208A-FC76-458E-9A25-4F1441F9C4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08B350-7DD7-4D7A-A672-C0E0ACFA9801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973B0-7A47-4000-94E0-1E82FFBB3C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51C694-7EBC-4E73-85EF-428322BBDE9F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D6D238-154C-4C87-B076-B06783383B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771A4A-F589-4DDB-8612-F26172B73511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B004A-9C14-4C86-8F8D-A1064202C0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619867-8BEE-49E4-8A93-BFF15F01BEFE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F7A809-51FC-48CA-9414-1C306B82FA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34626C-E917-4740-95AA-98272C0B5D33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26D6CD-95E1-4D43-A03E-32F93B9DB7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PPT_Template_Backgrounds_2b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ADB5208-ED8F-48C0-AFBC-A4EA311E7455}" type="datetimeFigureOut">
              <a:rPr lang="en-US"/>
              <a:pPr>
                <a:defRPr/>
              </a:pPr>
              <a:t>11/21/2014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4676911-AF1D-4F2E-A77B-66A9CC4862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1" r:id="rId12"/>
  </p:sldLayoutIdLst>
  <p:txStyles>
    <p:titleStyle>
      <a:lvl1pPr algn="ctr" defTabSz="457200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even.vergenz.ctr@adlnet.g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Georgia" pitchFamily="18" charset="0"/>
              </a:rPr>
              <a:t>xAPI</a:t>
            </a:r>
            <a:r>
              <a:rPr lang="en-US" dirty="0" smtClean="0">
                <a:latin typeface="Georgia" pitchFamily="18" charset="0"/>
              </a:rPr>
              <a:t> Data </a:t>
            </a:r>
            <a:r>
              <a:rPr lang="en-US" dirty="0" smtClean="0">
                <a:latin typeface="Georgia" pitchFamily="18" charset="0"/>
              </a:rPr>
              <a:t>Reporting and Analytics</a:t>
            </a:r>
            <a:endParaRPr lang="en-US" dirty="0" smtClean="0">
              <a:latin typeface="Georgia" pitchFamily="18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dirty="0" smtClean="0"/>
              <a:t>Steven </a:t>
            </a:r>
            <a:r>
              <a:rPr lang="en-US" dirty="0" err="1" smtClean="0"/>
              <a:t>Vergenz</a:t>
            </a:r>
            <a:r>
              <a:rPr lang="en-US" dirty="0" smtClean="0"/>
              <a:t> and Mick </a:t>
            </a:r>
            <a:r>
              <a:rPr lang="en-US" dirty="0" err="1" smtClean="0"/>
              <a:t>Muzac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180912" y="3243502"/>
            <a:ext cx="8786812" cy="1876955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Contractors with </a:t>
            </a:r>
            <a:r>
              <a:rPr lang="en-US" dirty="0" err="1" smtClean="0"/>
              <a:t>AQuate</a:t>
            </a:r>
            <a:r>
              <a:rPr lang="en-US" dirty="0" smtClean="0"/>
              <a:t> Corp. in support of the ADL Initiative</a:t>
            </a:r>
          </a:p>
          <a:p>
            <a:pPr algn="ctr"/>
            <a:r>
              <a:rPr lang="en-US" dirty="0" smtClean="0"/>
              <a:t>I/ITSEC </a:t>
            </a:r>
            <a:r>
              <a:rPr lang="en-US" dirty="0" err="1" smtClean="0"/>
              <a:t>Plugfest</a:t>
            </a:r>
            <a:r>
              <a:rPr lang="en-US" dirty="0" smtClean="0"/>
              <a:t> </a:t>
            </a:r>
          </a:p>
          <a:p>
            <a:pPr algn="ctr"/>
            <a:r>
              <a:rPr lang="en-US" dirty="0" smtClean="0"/>
              <a:t>3 December 2014</a:t>
            </a:r>
          </a:p>
          <a:p>
            <a:pPr algn="ctr"/>
            <a:r>
              <a:rPr lang="en-US" dirty="0" smtClean="0"/>
              <a:t>Orlando, FL</a:t>
            </a:r>
          </a:p>
          <a:p>
            <a:pPr algn="ctr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0910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err="1" smtClean="0"/>
              <a:t>xAPI</a:t>
            </a:r>
            <a:r>
              <a:rPr lang="en-US" dirty="0" smtClean="0"/>
              <a:t> in 30 seconds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31445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Each meaningful interaction between the learner and content is logged via </a:t>
            </a:r>
            <a:r>
              <a:rPr lang="en-US" sz="2800" dirty="0" err="1" smtClean="0"/>
              <a:t>xAPI</a:t>
            </a:r>
            <a:r>
              <a:rPr lang="en-US" sz="2800" dirty="0" smtClean="0"/>
              <a:t> calls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Interaction statements take form “I did this”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Logged via simple REST API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Any internet-enabled device can participate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Enables big-data analytics on learner data</a:t>
            </a:r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Why Bother?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1511300"/>
            <a:ext cx="8020050" cy="488632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It can track everything SCORM does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Quiz answers, course progress, etc.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Also tracks things that SCORM can't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fr-FR" sz="2400" dirty="0" smtClean="0"/>
              <a:t>Simulations, native </a:t>
            </a:r>
            <a:r>
              <a:rPr lang="fr-FR" sz="2400" dirty="0" err="1" smtClean="0"/>
              <a:t>apps</a:t>
            </a:r>
            <a:r>
              <a:rPr lang="fr-FR" sz="2400" dirty="0" smtClean="0"/>
              <a:t>, live </a:t>
            </a:r>
            <a:r>
              <a:rPr lang="fr-FR" sz="2400" dirty="0" err="1" smtClean="0"/>
              <a:t>experiences</a:t>
            </a:r>
            <a:r>
              <a:rPr lang="fr-FR" sz="2400" dirty="0" smtClean="0"/>
              <a:t>, etc.</a:t>
            </a:r>
            <a:endParaRPr lang="en-US" sz="24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800" dirty="0" smtClean="0"/>
              <a:t>Opens up learner records and prevents lock-in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Non-LMS systems can view/publish records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295900"/>
          </a:xfrm>
        </p:spPr>
        <p:txBody>
          <a:bodyPr/>
          <a:lstStyle/>
          <a:p>
            <a:pPr>
              <a:buNone/>
            </a:pPr>
            <a:r>
              <a:rPr lang="en-US" sz="1800" b="1" dirty="0" smtClean="0">
                <a:latin typeface="Courier New"/>
              </a:rPr>
              <a:t>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"actor":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</a:t>
            </a:r>
            <a:r>
              <a:rPr lang="en-US" sz="1800" b="1" dirty="0" err="1" smtClean="0">
                <a:latin typeface="Courier New"/>
              </a:rPr>
              <a:t>mbox</a:t>
            </a:r>
            <a:r>
              <a:rPr lang="en-US" sz="1800" b="1" dirty="0" smtClean="0">
                <a:latin typeface="Courier New"/>
              </a:rPr>
              <a:t>": "mailto:gia.creech@myschool.edu",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"name": "</a:t>
            </a:r>
            <a:r>
              <a:rPr lang="en-US" sz="1600" b="1" dirty="0" err="1" smtClean="0">
                <a:solidFill>
                  <a:srgbClr val="A13B39"/>
                </a:solidFill>
                <a:latin typeface="Arial Black" pitchFamily="34" charset="0"/>
              </a:rPr>
              <a:t>Gia</a:t>
            </a:r>
            <a:r>
              <a:rPr lang="en-US" sz="1600" b="1" dirty="0" smtClean="0">
                <a:solidFill>
                  <a:srgbClr val="A13B39"/>
                </a:solidFill>
                <a:latin typeface="Arial Black" pitchFamily="34" charset="0"/>
              </a:rPr>
              <a:t> Creech</a:t>
            </a:r>
            <a:r>
              <a:rPr lang="en-US" sz="1800" b="1" dirty="0" smtClean="0">
                <a:latin typeface="Courier New"/>
              </a:rPr>
              <a:t>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"verb":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"http://adlnet.gov/expapi/verbs/answered",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"display": { "en-US": "</a:t>
            </a:r>
            <a:r>
              <a:rPr lang="en-US" sz="1600" b="1" dirty="0" smtClean="0">
                <a:solidFill>
                  <a:srgbClr val="548123"/>
                </a:solidFill>
                <a:latin typeface="Arial Black" pitchFamily="34" charset="0"/>
              </a:rPr>
              <a:t>answered</a:t>
            </a:r>
            <a:r>
              <a:rPr lang="en-US" sz="1800" b="1" dirty="0" smtClean="0">
                <a:latin typeface="Courier New"/>
              </a:rPr>
              <a:t>" }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"object": {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"definition": { "name": "</a:t>
            </a:r>
            <a:r>
              <a:rPr lang="en-US" sz="1600" b="1" dirty="0" smtClean="0">
                <a:solidFill>
                  <a:srgbClr val="3E6EA8"/>
                </a:solidFill>
                <a:latin typeface="Arial Black" pitchFamily="34" charset="0"/>
              </a:rPr>
              <a:t>final/q49</a:t>
            </a:r>
            <a:r>
              <a:rPr lang="en-US" sz="1800" b="1" dirty="0" smtClean="0">
                <a:latin typeface="Courier New"/>
              </a:rPr>
              <a:t>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		"id": "http://myschool.edu/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/cop-3223/final/q49" }, 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	"result": { "success": </a:t>
            </a:r>
            <a:r>
              <a:rPr lang="en-US" sz="1800" b="1" i="1" dirty="0" smtClean="0">
                <a:latin typeface="Courier New"/>
              </a:rPr>
              <a:t>false</a:t>
            </a:r>
            <a:r>
              <a:rPr lang="en-US" sz="1800" b="1" dirty="0" smtClean="0">
                <a:latin typeface="Courier New"/>
              </a:rPr>
              <a:t> },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"</a:t>
            </a:r>
            <a:r>
              <a:rPr lang="en-US" sz="1800" b="1" dirty="0" smtClean="0">
                <a:latin typeface="Courier New"/>
              </a:rPr>
              <a:t>context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{ "</a:t>
            </a:r>
            <a:r>
              <a:rPr lang="en-US" sz="1800" b="1" dirty="0" err="1" smtClean="0">
                <a:latin typeface="Courier New"/>
              </a:rPr>
              <a:t>contextActivities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{ "parent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[ {</a:t>
            </a: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		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id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: </a:t>
            </a:r>
            <a:r>
              <a:rPr lang="en-US" sz="1800" b="1" dirty="0">
                <a:latin typeface="Courier New"/>
              </a:rPr>
              <a:t>"</a:t>
            </a:r>
            <a:r>
              <a:rPr lang="en-US" sz="1800" b="1" dirty="0" smtClean="0">
                <a:latin typeface="Courier New"/>
              </a:rPr>
              <a:t>http://myschool.edu/</a:t>
            </a:r>
            <a:r>
              <a:rPr lang="en-US" sz="1800" b="1" dirty="0" err="1" smtClean="0">
                <a:latin typeface="Courier New"/>
              </a:rPr>
              <a:t>xapi</a:t>
            </a:r>
            <a:r>
              <a:rPr lang="en-US" sz="1800" b="1" dirty="0" smtClean="0">
                <a:latin typeface="Courier New"/>
              </a:rPr>
              <a:t>/cop-3223/final</a:t>
            </a:r>
            <a:r>
              <a:rPr lang="en-US" sz="1800" b="1" dirty="0">
                <a:latin typeface="Courier New"/>
              </a:rPr>
              <a:t>"</a:t>
            </a:r>
            <a:endParaRPr lang="en-US" sz="1800" b="1" dirty="0" smtClean="0">
              <a:latin typeface="Courier New"/>
            </a:endParaRPr>
          </a:p>
          <a:p>
            <a:pPr>
              <a:buNone/>
            </a:pPr>
            <a:r>
              <a:rPr lang="en-US" sz="1800" b="1" dirty="0">
                <a:latin typeface="Courier New"/>
              </a:rPr>
              <a:t>	</a:t>
            </a:r>
            <a:r>
              <a:rPr lang="en-US" sz="1800" b="1" dirty="0" smtClean="0">
                <a:latin typeface="Courier New"/>
              </a:rPr>
              <a:t>} ] } }</a:t>
            </a:r>
          </a:p>
          <a:p>
            <a:pPr>
              <a:buNone/>
            </a:pPr>
            <a:r>
              <a:rPr lang="en-US" sz="1800" b="1" dirty="0" smtClean="0">
                <a:latin typeface="Courier New"/>
              </a:rPr>
              <a:t>}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err="1" smtClean="0"/>
              <a:t>xAPI</a:t>
            </a:r>
            <a:r>
              <a:rPr lang="en-US" dirty="0" smtClean="0"/>
              <a:t> Dashboard?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41300" y="1206500"/>
            <a:ext cx="8020050" cy="5016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3000" dirty="0" smtClean="0"/>
              <a:t>Data manipulation</a:t>
            </a:r>
          </a:p>
          <a:p>
            <a:pPr marL="876300" lvl="1" indent="-382588" defTabSz="914400">
              <a:lnSpc>
                <a:spcPct val="110000"/>
              </a:lnSpc>
              <a:spcBef>
                <a:spcPct val="20000"/>
              </a:spcBef>
              <a:spcAft>
                <a:spcPts val="18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200" dirty="0" smtClean="0"/>
              <a:t>Basic set operations enable infinite querying combinations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3000" dirty="0" smtClean="0"/>
              <a:t>Data aggregation</a:t>
            </a:r>
          </a:p>
          <a:p>
            <a:pPr marL="876300" lvl="1" indent="-382588" defTabSz="9144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Example: group statements by actor name, then calculate the number of statements produced by each group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3000" dirty="0" smtClean="0"/>
              <a:t>Visualizations</a:t>
            </a:r>
          </a:p>
          <a:p>
            <a:pPr marL="876300" lvl="1" indent="-382588" defTabSz="914400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r>
              <a:rPr lang="en-US" sz="2400" dirty="0" smtClean="0"/>
              <a:t>Create rich visual reports using activity data from your LRS</a:t>
            </a:r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419100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800" dirty="0" smtClean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/>
          </a:p>
          <a:p>
            <a:pPr marL="876300" lvl="1" indent="-382588" defTabSz="914400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itchFamily="2" charset="2"/>
              <a:buChar char=""/>
            </a:pPr>
            <a:endParaRPr lang="en-US" sz="22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dirty="0" smtClean="0"/>
              <a:t>Processing </a:t>
            </a:r>
            <a:r>
              <a:rPr lang="en-US" dirty="0" err="1" smtClean="0"/>
              <a:t>xAPI</a:t>
            </a:r>
            <a:r>
              <a:rPr lang="en-US" dirty="0" smtClean="0"/>
              <a:t> Statements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0" y="1667435"/>
            <a:ext cx="3246120" cy="42134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Raw </a:t>
            </a:r>
            <a:r>
              <a:rPr lang="en-US" sz="2000" dirty="0" err="1" smtClean="0">
                <a:latin typeface="+mn-lt"/>
              </a:rPr>
              <a:t>xAPI</a:t>
            </a:r>
            <a:r>
              <a:rPr lang="en-US" sz="2000" dirty="0" smtClean="0">
                <a:latin typeface="+mn-lt"/>
              </a:rPr>
              <a:t> statements</a:t>
            </a:r>
            <a:endParaRPr lang="en-US" dirty="0">
              <a:latin typeface="+mn-l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79400" y="2476500"/>
            <a:ext cx="3525520" cy="6813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Separate relevant statements from irrelevant</a:t>
            </a:r>
            <a:endParaRPr lang="en-US" dirty="0"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3409950"/>
            <a:ext cx="3246120" cy="578224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Throw out irrelevant statements</a:t>
            </a:r>
            <a:endParaRPr lang="en-US" dirty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4321969"/>
            <a:ext cx="3246120" cy="62753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  <a:cs typeface="Arial" pitchFamily="34" charset="0"/>
              </a:rPr>
              <a:t>Gather like statements into groups</a:t>
            </a:r>
            <a:endParaRPr lang="en-US" sz="2000" dirty="0">
              <a:latin typeface="+mn-lt"/>
              <a:cs typeface="Arial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5051425"/>
            <a:ext cx="3246120" cy="744070"/>
          </a:xfrm>
          <a:prstGeom prst="rect">
            <a:avLst/>
          </a:prstGeom>
        </p:spPr>
        <p:txBody>
          <a:bodyPr>
            <a:noAutofit/>
          </a:bodyPr>
          <a:lstStyle/>
          <a:p>
            <a:pPr marL="419100" indent="-382588" algn="r" defTabSz="914400">
              <a:lnSpc>
                <a:spcPct val="80000"/>
              </a:lnSpc>
              <a:spcBef>
                <a:spcPct val="20000"/>
              </a:spcBef>
              <a:buClr>
                <a:schemeClr val="accent1"/>
              </a:buClr>
              <a:buSzPct val="60000"/>
            </a:pPr>
            <a:r>
              <a:rPr lang="en-US" sz="2000" dirty="0" smtClean="0">
                <a:latin typeface="+mn-lt"/>
              </a:rPr>
              <a:t>Aggregate each group into a single meaningful value</a:t>
            </a:r>
            <a:endParaRPr lang="en-US" sz="2000" dirty="0">
              <a:latin typeface="+mn-lt"/>
            </a:endParaRPr>
          </a:p>
        </p:txBody>
      </p:sp>
      <p:pic>
        <p:nvPicPr>
          <p:cNvPr id="1028" name="Picture 4" descr="C:\Users\muzacm\Downloads\processin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2825" y="1543610"/>
            <a:ext cx="5080000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xampp\htdocs\xAPI-bootcamp-examples\docs\image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9625" y="1422400"/>
            <a:ext cx="7372350" cy="4876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9" descr="PPT_Template_Backgrounds_ContactUs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955675"/>
            <a:ext cx="8788400" cy="532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6" name="Rectangle 1"/>
          <p:cNvSpPr>
            <a:spLocks/>
          </p:cNvSpPr>
          <p:nvPr/>
        </p:nvSpPr>
        <p:spPr bwMode="auto">
          <a:xfrm>
            <a:off x="3455988" y="2743200"/>
            <a:ext cx="380841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Steven </a:t>
            </a:r>
            <a:r>
              <a:rPr lang="en-US" sz="2800" dirty="0" err="1" smtClean="0">
                <a:sym typeface="Baskerville"/>
              </a:rPr>
              <a:t>Vergenz</a:t>
            </a:r>
            <a:r>
              <a:rPr lang="en-US" sz="2800" dirty="0" smtClean="0">
                <a:sym typeface="Baskerville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800" dirty="0" smtClean="0">
                <a:sym typeface="Baskerville"/>
              </a:rPr>
              <a:t>Mick </a:t>
            </a:r>
            <a:r>
              <a:rPr lang="en-US" sz="2800" dirty="0" err="1" smtClean="0">
                <a:sym typeface="Baskerville"/>
              </a:rPr>
              <a:t>Muzac</a:t>
            </a:r>
            <a:r>
              <a:rPr lang="en-US" sz="2800" dirty="0">
                <a:sym typeface="Baskerville"/>
              </a:rPr>
              <a:t>	</a:t>
            </a:r>
          </a:p>
        </p:txBody>
      </p:sp>
      <p:sp>
        <p:nvSpPr>
          <p:cNvPr id="41987" name="Rectangle 3"/>
          <p:cNvSpPr>
            <a:spLocks/>
          </p:cNvSpPr>
          <p:nvPr/>
        </p:nvSpPr>
        <p:spPr bwMode="auto">
          <a:xfrm>
            <a:off x="3455988" y="4179888"/>
            <a:ext cx="3808412" cy="322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steve.vergenz.ctr@adlnet.gov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3455988" y="4502150"/>
            <a:ext cx="392196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700" b="1" u="sng" dirty="0" smtClean="0">
                <a:sym typeface="Helvetica Neue"/>
                <a:hlinkClick r:id="rId4"/>
              </a:rPr>
              <a:t>mick.muzac.ctr@adlnet.gov</a:t>
            </a:r>
            <a:r>
              <a:rPr lang="en-US" sz="1700" b="1" u="sng" dirty="0" smtClean="0">
                <a:sym typeface="Helvetica Neue"/>
              </a:rPr>
              <a:t> </a:t>
            </a:r>
            <a:endParaRPr lang="en-US" sz="1700" b="1" u="sng" dirty="0">
              <a:sym typeface="Helvetica Neue"/>
            </a:endParaRPr>
          </a:p>
        </p:txBody>
      </p:sp>
      <p:sp>
        <p:nvSpPr>
          <p:cNvPr id="41989" name="Rectangle 1"/>
          <p:cNvSpPr>
            <a:spLocks/>
          </p:cNvSpPr>
          <p:nvPr/>
        </p:nvSpPr>
        <p:spPr bwMode="auto">
          <a:xfrm>
            <a:off x="3455988" y="3513138"/>
            <a:ext cx="3808412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Contractors with </a:t>
            </a:r>
            <a:r>
              <a:rPr lang="en-US" sz="1600" i="1" dirty="0" err="1" smtClean="0">
                <a:sym typeface="Baskerville"/>
              </a:rPr>
              <a:t>AQuate</a:t>
            </a:r>
            <a:r>
              <a:rPr lang="en-US" sz="1600" i="1" dirty="0" smtClean="0">
                <a:sym typeface="Baskerville"/>
              </a:rPr>
              <a:t> Corp.</a:t>
            </a:r>
          </a:p>
          <a:p>
            <a:pPr>
              <a:lnSpc>
                <a:spcPct val="90000"/>
              </a:lnSpc>
            </a:pPr>
            <a:r>
              <a:rPr lang="en-US" sz="1600" i="1" dirty="0" smtClean="0">
                <a:sym typeface="Baskerville"/>
              </a:rPr>
              <a:t>Supporting the ADL Initiative</a:t>
            </a:r>
          </a:p>
          <a:p>
            <a:pPr>
              <a:lnSpc>
                <a:spcPct val="90000"/>
              </a:lnSpc>
            </a:pPr>
            <a:endParaRPr lang="en-US" sz="1600" i="1" dirty="0">
              <a:sym typeface="Baskerville"/>
            </a:endParaRPr>
          </a:p>
        </p:txBody>
      </p:sp>
      <p:sp>
        <p:nvSpPr>
          <p:cNvPr id="41990" name="Title 1"/>
          <p:cNvSpPr>
            <a:spLocks noGrp="1"/>
          </p:cNvSpPr>
          <p:nvPr>
            <p:ph type="title"/>
          </p:nvPr>
        </p:nvSpPr>
        <p:spPr>
          <a:xfrm>
            <a:off x="546100" y="123825"/>
            <a:ext cx="8086725" cy="657225"/>
          </a:xfrm>
        </p:spPr>
        <p:txBody>
          <a:bodyPr/>
          <a:lstStyle/>
          <a:p>
            <a:r>
              <a:rPr lang="en-US" smtClean="0"/>
              <a:t>Contact Us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1874</TotalTime>
  <Words>207</Words>
  <Application>Microsoft Office PowerPoint</Application>
  <PresentationFormat>On-screen Show (4:3)</PresentationFormat>
  <Paragraphs>74</Paragraphs>
  <Slides>8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xAPI Data Reporting and Analytics</vt:lpstr>
      <vt:lpstr>xAPI in 30 seconds</vt:lpstr>
      <vt:lpstr>Why Bother?</vt:lpstr>
      <vt:lpstr>Sample Statement</vt:lpstr>
      <vt:lpstr>xAPI Dashboard?</vt:lpstr>
      <vt:lpstr>Processing xAPI Statements</vt:lpstr>
      <vt:lpstr>Slide 7</vt:lpstr>
      <vt:lpstr>Contact Us</vt:lpstr>
    </vt:vector>
  </TitlesOfParts>
  <Company>celine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April 4, 2013</dc:title>
  <dc:creator>Erin Avvento</dc:creator>
  <cp:lastModifiedBy>muzacm</cp:lastModifiedBy>
  <cp:revision>78</cp:revision>
  <cp:lastPrinted>2013-04-15T17:00:26Z</cp:lastPrinted>
  <dcterms:created xsi:type="dcterms:W3CDTF">2013-04-15T16:29:10Z</dcterms:created>
  <dcterms:modified xsi:type="dcterms:W3CDTF">2014-11-21T20:12:52Z</dcterms:modified>
</cp:coreProperties>
</file>